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5"/>
  </p:notesMasterIdLst>
  <p:sldIdLst>
    <p:sldId id="276" r:id="rId6"/>
    <p:sldId id="322" r:id="rId7"/>
    <p:sldId id="317" r:id="rId8"/>
    <p:sldId id="323" r:id="rId9"/>
    <p:sldId id="324" r:id="rId10"/>
    <p:sldId id="325" r:id="rId11"/>
    <p:sldId id="326" r:id="rId12"/>
    <p:sldId id="341" r:id="rId13"/>
    <p:sldId id="327" r:id="rId14"/>
    <p:sldId id="328" r:id="rId15"/>
    <p:sldId id="329" r:id="rId16"/>
    <p:sldId id="342" r:id="rId17"/>
    <p:sldId id="343" r:id="rId18"/>
    <p:sldId id="344" r:id="rId19"/>
    <p:sldId id="332" r:id="rId20"/>
    <p:sldId id="333" r:id="rId21"/>
    <p:sldId id="334" r:id="rId22"/>
    <p:sldId id="339" r:id="rId23"/>
    <p:sldId id="345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3AF"/>
    <a:srgbClr val="FFD530"/>
    <a:srgbClr val="82786F"/>
    <a:srgbClr val="3E6682"/>
    <a:srgbClr val="F9C931"/>
    <a:srgbClr val="004877"/>
    <a:srgbClr val="F5A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1" autoAdjust="0"/>
    <p:restoredTop sz="58118" autoAdjust="0"/>
  </p:normalViewPr>
  <p:slideViewPr>
    <p:cSldViewPr snapToGrid="0">
      <p:cViewPr varScale="1">
        <p:scale>
          <a:sx n="77" d="100"/>
          <a:sy n="77" d="100"/>
        </p:scale>
        <p:origin x="108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88C7F-F6D1-4AF3-A87E-61A79A1FF832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D78DC-ADA7-42D6-B93A-DF53FA52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75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48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44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23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53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85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21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62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01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52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62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8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297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9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57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08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819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8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D78DC-ADA7-42D6-B93A-DF53FA52162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0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698" y="274638"/>
            <a:ext cx="654410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</a:t>
            </a:r>
            <a:fld id="{447C2784-1EF7-486D-B421-B207EB582A50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</a:t>
            </a:r>
            <a:fld id="{E2324FC3-31E0-41F8-88DD-5B84450FFD2F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403" y="274638"/>
            <a:ext cx="6571396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</a:t>
            </a:r>
            <a:fld id="{C40D6AA4-21E4-4CEE-8365-8502181F30E5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403" y="274638"/>
            <a:ext cx="6571396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</a:t>
            </a:r>
            <a:fld id="{A376B8CD-D165-4AE9-8739-0AEF8E26BBC0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403" y="274638"/>
            <a:ext cx="6571396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</a:t>
            </a:r>
            <a:fld id="{1513773E-1FBA-4603-8FE7-20A4824CBD5E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</a:t>
            </a:r>
            <a:fld id="{50800D28-396E-42D5-9D5E-14B8CE595EFF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</a:t>
            </a:r>
            <a:fld id="{C2CD42A1-0BB5-436C-998C-94FA23BCD82E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</a:t>
            </a:r>
            <a:fld id="{CA562143-AD37-4146-A0B4-706030D1E314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99" y="567313"/>
            <a:ext cx="603504" cy="6035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7769989" y="373101"/>
            <a:ext cx="8255" cy="10433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7" y="261303"/>
            <a:ext cx="981681" cy="1211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39" y="574927"/>
            <a:ext cx="410774" cy="6035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150" y="6627813"/>
            <a:ext cx="21336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   </a:t>
            </a:r>
            <a:fld id="{E84EF992-0480-4283-B621-1CDCD196EF9B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54250" y="6630988"/>
            <a:ext cx="21336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82786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rgbClr val="82786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―"/>
        <a:defRPr sz="2800">
          <a:solidFill>
            <a:srgbClr val="82786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82786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–"/>
        <a:defRPr sz="2000">
          <a:solidFill>
            <a:srgbClr val="82786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»"/>
        <a:defRPr sz="2000">
          <a:solidFill>
            <a:srgbClr val="82786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media" Target="../media/media18.m4a"/><Relationship Id="rId7" Type="http://schemas.openxmlformats.org/officeDocument/2006/relationships/image" Target="../media/image4.jpeg"/><Relationship Id="rId2" Type="http://schemas.openxmlformats.org/officeDocument/2006/relationships/video" Target="../media/media17.mov"/><Relationship Id="rId1" Type="http://schemas.microsoft.com/office/2007/relationships/media" Target="../media/media17.mov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2.png"/><Relationship Id="rId4" Type="http://schemas.openxmlformats.org/officeDocument/2006/relationships/audio" Target="../media/media18.m4a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eg"/><Relationship Id="rId11" Type="http://schemas.openxmlformats.org/officeDocument/2006/relationships/image" Target="../media/image7.png"/><Relationship Id="rId5" Type="http://schemas.openxmlformats.org/officeDocument/2006/relationships/image" Target="../media/image4.jpe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1571180" y="387869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Data Visualization Dashboard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8711" y="3682313"/>
            <a:ext cx="3484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DSC 680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Jeffery Peterson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May 30, 2020</a:t>
            </a:r>
          </a:p>
        </p:txBody>
      </p:sp>
      <p:pic>
        <p:nvPicPr>
          <p:cNvPr id="4" name="slide1">
            <a:hlinkClick r:id="" action="ppaction://media"/>
            <a:extLst>
              <a:ext uri="{FF2B5EF4-FFF2-40B4-BE49-F238E27FC236}">
                <a16:creationId xmlns:a16="http://schemas.microsoft.com/office/drawing/2014/main" xmlns="" id="{043954F8-35D9-9F4A-8342-DC74D8C94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0949" y="-1853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4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6" y="1520303"/>
            <a:ext cx="84676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Top down visualization of the test chamber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32 RAE instruments at 16 different locations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16 at 18” above ground level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16 at 66” above ground level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instrument icons will change colors based on detected concentrations</a:t>
            </a:r>
          </a:p>
          <a:p>
            <a:pPr marL="1828800" lvl="3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&lt;1 ppm = </a:t>
            </a:r>
            <a:r>
              <a:rPr lang="en-US" sz="2400" dirty="0">
                <a:solidFill>
                  <a:srgbClr val="00B050"/>
                </a:solidFill>
              </a:rPr>
              <a:t>Green</a:t>
            </a:r>
          </a:p>
          <a:p>
            <a:pPr marL="1828800" lvl="3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1-5 ppm = </a:t>
            </a:r>
            <a:r>
              <a:rPr lang="en-US" sz="2400" dirty="0">
                <a:solidFill>
                  <a:srgbClr val="FFFF00"/>
                </a:solidFill>
              </a:rPr>
              <a:t>Yellow</a:t>
            </a:r>
          </a:p>
          <a:p>
            <a:pPr marL="1828800" lvl="3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5+ ppm = </a:t>
            </a:r>
            <a:r>
              <a:rPr lang="en-US" sz="2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Quadrant 1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8"/>
          <a:srcRect l="45192" t="21892" r="49038" b="67612"/>
          <a:stretch/>
        </p:blipFill>
        <p:spPr bwMode="auto">
          <a:xfrm>
            <a:off x="7547610" y="2560433"/>
            <a:ext cx="1276350" cy="1240790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4516525"/>
            <a:ext cx="3636010" cy="21475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slide10">
            <a:hlinkClick r:id="" action="ppaction://media"/>
            <a:extLst>
              <a:ext uri="{FF2B5EF4-FFF2-40B4-BE49-F238E27FC236}">
                <a16:creationId xmlns:a16="http://schemas.microsoft.com/office/drawing/2014/main" xmlns="" id="{45F2D5E6-7E29-3B44-AC27-70A0BC24F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31200" y="19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6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878" y="1520303"/>
            <a:ext cx="8931105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Here is the final view for the instruments and release locations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title refers to one chemical release location at D3 with 200 mL of chemical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Quadrant 1 Visualization</a:t>
            </a:r>
          </a:p>
        </p:txBody>
      </p:sp>
      <p:pic>
        <p:nvPicPr>
          <p:cNvPr id="11" name="Picture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9" y="2608109"/>
            <a:ext cx="7153160" cy="41773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slide11">
            <a:hlinkClick r:id="" action="ppaction://media"/>
            <a:extLst>
              <a:ext uri="{FF2B5EF4-FFF2-40B4-BE49-F238E27FC236}">
                <a16:creationId xmlns:a16="http://schemas.microsoft.com/office/drawing/2014/main" xmlns="" id="{51E6E80D-CA77-344F-8C35-420B0F658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1200" y="-15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4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6" y="1520303"/>
            <a:ext cx="846763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Simple line plot overlay of three chemical feeds from the GASMET instruments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Cumulative totals from all four instruments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Quadrant 2 Visualization</a:t>
            </a:r>
          </a:p>
        </p:txBody>
      </p:sp>
      <p:pic>
        <p:nvPicPr>
          <p:cNvPr id="11" name="Picture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62" y="3096391"/>
            <a:ext cx="5829007" cy="36757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slide12">
            <a:hlinkClick r:id="" action="ppaction://media"/>
            <a:extLst>
              <a:ext uri="{FF2B5EF4-FFF2-40B4-BE49-F238E27FC236}">
                <a16:creationId xmlns:a16="http://schemas.microsoft.com/office/drawing/2014/main" xmlns="" id="{88965B61-D266-F041-9832-A1D0ECFC8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1200" y="19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6" y="1520303"/>
            <a:ext cx="84676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Quadrant 3 will display the RAE instrument concentrations at the 18” height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Will have two windows that represent the maximum and minimum concentrations recorded at each timestamp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Quadrant 4 will display the RAE instrument concentrations at the 66” height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Will have two windows that represent the maximum and minimum concentrations recorded at each timestamp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Result will provide a pseudo-cross sectional 3D view in just two dimensions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Quadrants 3 &amp; 4</a:t>
            </a:r>
          </a:p>
        </p:txBody>
      </p:sp>
      <p:pic>
        <p:nvPicPr>
          <p:cNvPr id="2" name="slide13">
            <a:hlinkClick r:id="" action="ppaction://media"/>
            <a:extLst>
              <a:ext uri="{FF2B5EF4-FFF2-40B4-BE49-F238E27FC236}">
                <a16:creationId xmlns:a16="http://schemas.microsoft.com/office/drawing/2014/main" xmlns="" id="{29CEC7F9-75B5-F243-B822-0489EB6EC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1200" y="-15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6" y="1520303"/>
            <a:ext cx="846763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Concentrations will tracked using the color-coded icons</a:t>
            </a:r>
            <a:endParaRPr lang="en-US" sz="2000" dirty="0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183477" y="438676"/>
            <a:ext cx="5788823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0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Quadrants 3 &amp; 4 Visualizations</a:t>
            </a:r>
          </a:p>
        </p:txBody>
      </p:sp>
      <p:pic>
        <p:nvPicPr>
          <p:cNvPr id="13" name="Picture 1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2463098"/>
            <a:ext cx="8830937" cy="33676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slide14">
            <a:hlinkClick r:id="" action="ppaction://media"/>
            <a:extLst>
              <a:ext uri="{FF2B5EF4-FFF2-40B4-BE49-F238E27FC236}">
                <a16:creationId xmlns:a16="http://schemas.microsoft.com/office/drawing/2014/main" xmlns="" id="{5C59FD5D-234A-C04E-847E-5B79633BC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1200" y="787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5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311" y="1520303"/>
            <a:ext cx="848013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Used the Tableau Pages Shelf to create time-based playback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Concentration for each timestamp is shown as a color-coded icon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Playback is  synced for each dashboard quadrant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“Show History” box is checked in playback control window to show historic concentration levels for quadrants 3 and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Quadrants 3 and 4 have instrument toggles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Allows user to select the individual instrument concentrations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Concentrations are summed when multiple instruments are selected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the interactive elements</a:t>
            </a:r>
          </a:p>
        </p:txBody>
      </p:sp>
      <p:pic>
        <p:nvPicPr>
          <p:cNvPr id="2" name="slide15">
            <a:hlinkClick r:id="" action="ppaction://media"/>
            <a:extLst>
              <a:ext uri="{FF2B5EF4-FFF2-40B4-BE49-F238E27FC236}">
                <a16:creationId xmlns:a16="http://schemas.microsoft.com/office/drawing/2014/main" xmlns="" id="{47288900-5127-FB4C-9542-59B54CFAFA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1200" y="-15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6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6" y="1724808"/>
            <a:ext cx="8769621" cy="5032252"/>
          </a:xfrm>
          <a:prstGeom prst="rect">
            <a:avLst/>
          </a:prstGeom>
        </p:spPr>
      </p:pic>
      <p:pic>
        <p:nvPicPr>
          <p:cNvPr id="4" name="slide16">
            <a:hlinkClick r:id="" action="ppaction://media"/>
            <a:extLst>
              <a:ext uri="{FF2B5EF4-FFF2-40B4-BE49-F238E27FC236}">
                <a16:creationId xmlns:a16="http://schemas.microsoft.com/office/drawing/2014/main" xmlns="" id="{F47200C4-4F89-9948-8774-92210EA22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1200" y="209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5"/>
          <p:cNvSpPr txBox="1">
            <a:spLocks/>
          </p:cNvSpPr>
          <p:nvPr/>
        </p:nvSpPr>
        <p:spPr>
          <a:xfrm>
            <a:off x="1270660" y="444854"/>
            <a:ext cx="5701640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Demonstration</a:t>
            </a:r>
          </a:p>
        </p:txBody>
      </p:sp>
      <p:pic>
        <p:nvPicPr>
          <p:cNvPr id="4" name="Trial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1528948"/>
            <a:ext cx="9144000" cy="5246687"/>
          </a:xfrm>
          <a:prstGeom prst="rect">
            <a:avLst/>
          </a:prstGeom>
        </p:spPr>
      </p:pic>
      <p:pic>
        <p:nvPicPr>
          <p:cNvPr id="2" name="slide17">
            <a:hlinkClick r:id="" action="ppaction://media"/>
            <a:extLst>
              <a:ext uri="{FF2B5EF4-FFF2-40B4-BE49-F238E27FC236}">
                <a16:creationId xmlns:a16="http://schemas.microsoft.com/office/drawing/2014/main" xmlns="" id="{2BAE336F-72FD-F744-8AA2-21B8A4C172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09497" y="-23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Deployment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327" y="1532660"/>
            <a:ext cx="868165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 obtained an account on the Department of Defense Tableau 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visualization was posted on this secure site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Allows me to control distribution and access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Users must have a Common Access Card (CAC) to login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Allows us to post sensitive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has been very positive</a:t>
            </a:r>
          </a:p>
        </p:txBody>
      </p:sp>
      <p:pic>
        <p:nvPicPr>
          <p:cNvPr id="2" name="slide18">
            <a:hlinkClick r:id="" action="ppaction://media"/>
            <a:extLst>
              <a:ext uri="{FF2B5EF4-FFF2-40B4-BE49-F238E27FC236}">
                <a16:creationId xmlns:a16="http://schemas.microsoft.com/office/drawing/2014/main" xmlns="" id="{99359FD3-97BC-2A46-95A5-3BCDD3E24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5183" y="-41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327" y="1532660"/>
            <a:ext cx="8681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My work purchased three Tableau licenses as a result of this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Management has request that I build other visualizations</a:t>
            </a:r>
            <a:endParaRPr lang="en-US" sz="2000" dirty="0"/>
          </a:p>
        </p:txBody>
      </p:sp>
      <p:pic>
        <p:nvPicPr>
          <p:cNvPr id="2" name="slide19">
            <a:hlinkClick r:id="" action="ppaction://media"/>
            <a:extLst>
              <a:ext uri="{FF2B5EF4-FFF2-40B4-BE49-F238E27FC236}">
                <a16:creationId xmlns:a16="http://schemas.microsoft.com/office/drawing/2014/main" xmlns="" id="{3E605EF8-6B62-B147-8B73-B670C2B71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5183" y="-41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1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1290918" y="633933"/>
            <a:ext cx="5681382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5" y="1910818"/>
            <a:ext cx="2450592" cy="245059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365140" y="2487571"/>
            <a:ext cx="2524125" cy="2893457"/>
            <a:chOff x="3365140" y="2487571"/>
            <a:chExt cx="2524125" cy="289345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140" y="2487571"/>
              <a:ext cx="2524125" cy="252412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24175" y="5011696"/>
              <a:ext cx="2019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RAE Instrument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955" y="4225943"/>
            <a:ext cx="2505693" cy="2176053"/>
            <a:chOff x="782955" y="4225943"/>
            <a:chExt cx="2505693" cy="217605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548" y="4225943"/>
              <a:ext cx="2079854" cy="20798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82955" y="6032664"/>
              <a:ext cx="2505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GASMET Instrument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486401" y="1781828"/>
            <a:ext cx="3540460" cy="50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project was done in support of my 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recent test collected data from 32 RAE instruments and four GASMET instruments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Traditionally, we print out individual concentration profiles for each timestamp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Tableau will be used to provide a better way to visualize the data</a:t>
            </a:r>
            <a:endParaRPr lang="en-US" sz="2000" dirty="0"/>
          </a:p>
        </p:txBody>
      </p:sp>
      <p:pic>
        <p:nvPicPr>
          <p:cNvPr id="2" name="slide2">
            <a:hlinkClick r:id="" action="ppaction://media"/>
            <a:extLst>
              <a:ext uri="{FF2B5EF4-FFF2-40B4-BE49-F238E27FC236}">
                <a16:creationId xmlns:a16="http://schemas.microsoft.com/office/drawing/2014/main" xmlns="" id="{B8E77270-98E0-BD4A-8CC5-23F3E83622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31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7" y="1532660"/>
            <a:ext cx="86816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Construct the data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Build the quad chart visualizations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Build the interactive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Visualization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Future plans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pic>
        <p:nvPicPr>
          <p:cNvPr id="2" name="slide3">
            <a:hlinkClick r:id="" action="ppaction://media"/>
            <a:extLst>
              <a:ext uri="{FF2B5EF4-FFF2-40B4-BE49-F238E27FC236}">
                <a16:creationId xmlns:a16="http://schemas.microsoft.com/office/drawing/2014/main" xmlns="" id="{27129EB6-047F-8A4D-A82F-B9ADB00FD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1200" y="209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7" y="1532660"/>
            <a:ext cx="86816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All of the files were built in Excel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RAE and GASMET instruments collect data in csv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Tableau can easily ingest Excel files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Could have used Python/R but that would have required unnecessary back and forth between formats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Shouldn’t be afraid to use Excel when warranted</a:t>
            </a:r>
            <a:endParaRPr lang="en-US" sz="2400" dirty="0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578039" y="444854"/>
            <a:ext cx="5499655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Constructing the Data Files</a:t>
            </a:r>
          </a:p>
        </p:txBody>
      </p:sp>
      <p:pic>
        <p:nvPicPr>
          <p:cNvPr id="2" name="slide4">
            <a:hlinkClick r:id="" action="ppaction://media"/>
            <a:extLst>
              <a:ext uri="{FF2B5EF4-FFF2-40B4-BE49-F238E27FC236}">
                <a16:creationId xmlns:a16="http://schemas.microsoft.com/office/drawing/2014/main" xmlns="" id="{804A9C8D-DAE1-3C42-A67A-C880539B7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1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7" y="1409090"/>
            <a:ext cx="8681656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 created this file manually</a:t>
            </a:r>
            <a:endParaRPr lang="en-US" sz="2400" dirty="0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Elapsed </a:t>
            </a:r>
            <a:r>
              <a:rPr lang="en-US" sz="3200" kern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time_sync</a:t>
            </a: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47288" y="3070502"/>
            <a:ext cx="4976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Simple elapsed time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hh:mm:ss</a:t>
            </a:r>
            <a:r>
              <a:rPr lang="en-US" sz="2400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Needed as a “join” element for the other data files</a:t>
            </a:r>
          </a:p>
        </p:txBody>
      </p:sp>
      <p:pic>
        <p:nvPicPr>
          <p:cNvPr id="11" name="Picture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9" y="3070502"/>
            <a:ext cx="1529045" cy="23045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slide5">
            <a:hlinkClick r:id="" action="ppaction://media"/>
            <a:extLst>
              <a:ext uri="{FF2B5EF4-FFF2-40B4-BE49-F238E27FC236}">
                <a16:creationId xmlns:a16="http://schemas.microsoft.com/office/drawing/2014/main" xmlns="" id="{592B3B4C-317D-0645-AFCB-735F7380D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1200" y="-53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0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7" y="1409090"/>
            <a:ext cx="86816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file was generated by the GASMET instrument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T1A refers to the trial name</a:t>
            </a:r>
            <a:endParaRPr lang="en-US" sz="2000" dirty="0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2632" y="444854"/>
            <a:ext cx="5279668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T1A File</a:t>
            </a:r>
          </a:p>
        </p:txBody>
      </p:sp>
      <p:pic>
        <p:nvPicPr>
          <p:cNvPr id="15" name="Picture 1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" y="3102594"/>
            <a:ext cx="5011320" cy="2123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474525" y="2873829"/>
            <a:ext cx="32419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Time</a:t>
            </a:r>
            <a:r>
              <a:rPr lang="en-US" dirty="0"/>
              <a:t>: timestamp of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Point</a:t>
            </a:r>
            <a:r>
              <a:rPr lang="en-US" dirty="0"/>
              <a:t>: label of each of the four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Diethyl sulfide</a:t>
            </a:r>
            <a:r>
              <a:rPr lang="en-US" dirty="0"/>
              <a:t>: measured concentration of 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Iso-valeric</a:t>
            </a:r>
            <a:r>
              <a:rPr lang="en-US" b="1" dirty="0"/>
              <a:t> acid</a:t>
            </a:r>
            <a:r>
              <a:rPr lang="en-US" dirty="0"/>
              <a:t>: measured concentration of 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t-butyl </a:t>
            </a:r>
            <a:r>
              <a:rPr lang="en-US" b="1" dirty="0" err="1"/>
              <a:t>mercaptan</a:t>
            </a:r>
            <a:r>
              <a:rPr lang="en-US" dirty="0"/>
              <a:t>: measured concentration of chemical</a:t>
            </a:r>
          </a:p>
        </p:txBody>
      </p:sp>
      <p:pic>
        <p:nvPicPr>
          <p:cNvPr id="4" name="slide6">
            <a:hlinkClick r:id="" action="ppaction://media"/>
            <a:extLst>
              <a:ext uri="{FF2B5EF4-FFF2-40B4-BE49-F238E27FC236}">
                <a16:creationId xmlns:a16="http://schemas.microsoft.com/office/drawing/2014/main" xmlns="" id="{A1A15DAB-3EBA-E141-BCD0-B6DA5E022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0088" y="384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5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0981" y="1683994"/>
            <a:ext cx="4392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This file contains instrument generated data as well as data that I manually created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276995" y="341108"/>
            <a:ext cx="5788823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Plot for Color Changing Data Points_T1A File</a:t>
            </a:r>
          </a:p>
        </p:txBody>
      </p:sp>
      <p:pic>
        <p:nvPicPr>
          <p:cNvPr id="9" name="Picture 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27" y="3966407"/>
            <a:ext cx="3981450" cy="21050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748469" y="2073110"/>
            <a:ext cx="38119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Elapsed Time</a:t>
            </a:r>
            <a:r>
              <a:rPr lang="en-US" dirty="0"/>
              <a:t>: this is a column I made that has values between 1-60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X</a:t>
            </a:r>
            <a:r>
              <a:rPr lang="en-US" dirty="0"/>
              <a:t>: I made this column to serve as an x-axis position marker for the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</a:t>
            </a:r>
            <a:r>
              <a:rPr lang="en-US" dirty="0"/>
              <a:t>: I made this column to serve as an y-axis position marker for the instruments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Point</a:t>
            </a:r>
            <a:r>
              <a:rPr lang="en-US" dirty="0"/>
              <a:t>: I made this column that lists the individual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Maximum Concentration</a:t>
            </a:r>
            <a:r>
              <a:rPr lang="en-US" dirty="0"/>
              <a:t>: this is an instrument generated value of the maximum measured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ET</a:t>
            </a:r>
            <a:r>
              <a:rPr lang="en-US" dirty="0"/>
              <a:t>: this is an instrument generated file of elapsed time</a:t>
            </a:r>
            <a:endParaRPr lang="en-US" b="1" dirty="0"/>
          </a:p>
        </p:txBody>
      </p:sp>
      <p:pic>
        <p:nvPicPr>
          <p:cNvPr id="2" name="slide7">
            <a:hlinkClick r:id="" action="ppaction://media"/>
            <a:extLst>
              <a:ext uri="{FF2B5EF4-FFF2-40B4-BE49-F238E27FC236}">
                <a16:creationId xmlns:a16="http://schemas.microsoft.com/office/drawing/2014/main" xmlns="" id="{E7855EA8-3E75-5B4A-AC14-F8BC5C43AF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1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5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0981" y="1683994"/>
            <a:ext cx="8553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This file contains instrument generated data as well as data that I manually created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Contains T1A High and T1A Low worksheets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276995" y="341108"/>
            <a:ext cx="5883826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MIN AVERAGE_T1A File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7080" y="3694108"/>
            <a:ext cx="38119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Time</a:t>
            </a:r>
            <a:r>
              <a:rPr lang="en-US" dirty="0"/>
              <a:t>: this is a column generated by the instruments at 1-minute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Concentration</a:t>
            </a:r>
            <a:r>
              <a:rPr lang="en-US" dirty="0"/>
              <a:t>: measured chemical concentration at each 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Point</a:t>
            </a:r>
            <a:r>
              <a:rPr lang="en-US" dirty="0"/>
              <a:t>: I made this column that lists the individual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Elapsed Time</a:t>
            </a:r>
            <a:r>
              <a:rPr lang="en-US" dirty="0"/>
              <a:t>: this is a column I made of elapsed time</a:t>
            </a:r>
            <a:endParaRPr lang="en-US" b="1" dirty="0"/>
          </a:p>
        </p:txBody>
      </p:sp>
      <p:pic>
        <p:nvPicPr>
          <p:cNvPr id="13" name="Picture 1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63" y="3979902"/>
            <a:ext cx="3295650" cy="1914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" name="slide8">
            <a:hlinkClick r:id="" action="ppaction://media"/>
            <a:extLst>
              <a:ext uri="{FF2B5EF4-FFF2-40B4-BE49-F238E27FC236}">
                <a16:creationId xmlns:a16="http://schemas.microsoft.com/office/drawing/2014/main" xmlns="" id="{923F2F10-F52C-2846-A50B-BDE96908A5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98213" y="-15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545596"/>
            <a:ext cx="476249" cy="70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45596"/>
            <a:ext cx="700274" cy="700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310" y="205740"/>
            <a:ext cx="117729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36" y="-114300"/>
            <a:ext cx="1661775" cy="1896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794026" y="404836"/>
            <a:ext cx="145" cy="10233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27" y="1520303"/>
            <a:ext cx="8681656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were joined on the Elapsed Time column from the Elapsed </a:t>
            </a:r>
            <a:r>
              <a:rPr lang="en-US" sz="2400" dirty="0" err="1"/>
              <a:t>time_sync</a:t>
            </a:r>
            <a:r>
              <a:rPr lang="en-US" sz="2400" dirty="0"/>
              <a:t> file that I made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2631" y="444854"/>
            <a:ext cx="5396937" cy="5286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82786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sz="3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Bringing Data Into Tableau</a:t>
            </a:r>
          </a:p>
        </p:txBody>
      </p:sp>
      <p:pic>
        <p:nvPicPr>
          <p:cNvPr id="11" name="Picture 10"/>
          <p:cNvPicPr/>
          <p:nvPr/>
        </p:nvPicPr>
        <p:blipFill rotWithShape="1">
          <a:blip r:embed="rId8"/>
          <a:srcRect t="2399" b="5538"/>
          <a:stretch/>
        </p:blipFill>
        <p:spPr bwMode="auto">
          <a:xfrm>
            <a:off x="194310" y="2744248"/>
            <a:ext cx="8735934" cy="3965310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slide9">
            <a:hlinkClick r:id="" action="ppaction://media"/>
            <a:extLst>
              <a:ext uri="{FF2B5EF4-FFF2-40B4-BE49-F238E27FC236}">
                <a16:creationId xmlns:a16="http://schemas.microsoft.com/office/drawing/2014/main" xmlns="" id="{DE42C992-8D8E-C34A-ADD5-35760E2C0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1200" y="-15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cba875a-b443-4f92-bd10-4b81447c0afc">7TSQ7Q2PDY3W-59686844-29</_dlc_DocId>
    <_dlc_DocIdUrl xmlns="5cba875a-b443-4f92-bd10-4b81447c0afc">
      <Url>https://portal.atec.army.mil/sites/ATEC2/Pubs/_layouts/15/DocIdRedir.aspx?ID=7TSQ7Q2PDY3W-59686844-29</Url>
      <Description>7TSQ7Q2PDY3W-59686844-29</Description>
    </_dlc_DocIdUrl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724D954C04A4985C7558B85DF3B81" ma:contentTypeVersion="2" ma:contentTypeDescription="Create a new document." ma:contentTypeScope="" ma:versionID="af671f790a2002e64be687833e07fb1f">
  <xsd:schema xmlns:xsd="http://www.w3.org/2001/XMLSchema" xmlns:xs="http://www.w3.org/2001/XMLSchema" xmlns:p="http://schemas.microsoft.com/office/2006/metadata/properties" xmlns:ns1="http://schemas.microsoft.com/sharepoint/v3" xmlns:ns2="5cba875a-b443-4f92-bd10-4b81447c0afc" targetNamespace="http://schemas.microsoft.com/office/2006/metadata/properties" ma:root="true" ma:fieldsID="755c9c492a43c88e0953c8432ecfe1f0" ns1:_="" ns2:_="">
    <xsd:import namespace="http://schemas.microsoft.com/sharepoint/v3"/>
    <xsd:import namespace="5cba875a-b443-4f92-bd10-4b81447c0af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a875a-b443-4f92-bd10-4b81447c0af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DD6A75-DA79-4CD3-8DB2-6EAF856D6D5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D4F7EB1-D106-4DC5-AA23-2A0EB1DF39C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5cba875a-b443-4f92-bd10-4b81447c0af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1ADD590-4D4B-4BFC-AA60-C15916E678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cba875a-b443-4f92-bd10-4b81447c0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5C7017-B6FC-457D-B8A4-AA18C85C59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2017 light</Template>
  <TotalTime>34293</TotalTime>
  <Words>763</Words>
  <Application>Microsoft Office PowerPoint</Application>
  <PresentationFormat>On-screen Show (4:3)</PresentationFormat>
  <Paragraphs>117</Paragraphs>
  <Slides>19</Slides>
  <Notes>19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Arial Narrow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 Army, CECOM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christine.shea1</dc:creator>
  <cp:lastModifiedBy>PetersonTM, Jeffery</cp:lastModifiedBy>
  <cp:revision>276</cp:revision>
  <dcterms:created xsi:type="dcterms:W3CDTF">2009-01-26T23:00:38Z</dcterms:created>
  <dcterms:modified xsi:type="dcterms:W3CDTF">2020-05-26T13:43:23Z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5b1cd424-7c93-46a6-96b7-2c2f9fb4ea57</vt:lpwstr>
  </property>
  <property fmtid="{D5CDD505-2E9C-101B-9397-08002B2CF9AE}" pid="3" name="ContentTypeId">
    <vt:lpwstr>0x010100B63724D954C04A4985C7558B85DF3B81</vt:lpwstr>
  </property>
</Properties>
</file>